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377" r:id="rId2"/>
    <p:sldId id="374" r:id="rId3"/>
    <p:sldId id="357" r:id="rId4"/>
    <p:sldId id="358" r:id="rId5"/>
    <p:sldId id="360" r:id="rId6"/>
    <p:sldId id="370" r:id="rId7"/>
    <p:sldId id="371" r:id="rId8"/>
    <p:sldId id="376" r:id="rId9"/>
    <p:sldId id="379" r:id="rId10"/>
    <p:sldId id="274" r:id="rId11"/>
  </p:sldIdLst>
  <p:sldSz cx="24384000" cy="13716000"/>
  <p:notesSz cx="6797675" cy="9928225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82152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DA3221"/>
    <a:srgbClr val="383345"/>
    <a:srgbClr val="006620"/>
    <a:srgbClr val="F9F9F9"/>
    <a:srgbClr val="697593"/>
    <a:srgbClr val="83B0E6"/>
    <a:srgbClr val="0259AA"/>
    <a:srgbClr val="F5C2BD"/>
    <a:srgbClr val="F65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1" autoAdjust="0"/>
    <p:restoredTop sz="96395" autoAdjust="0"/>
  </p:normalViewPr>
  <p:slideViewPr>
    <p:cSldViewPr snapToGrid="0">
      <p:cViewPr varScale="1">
        <p:scale>
          <a:sx n="59" d="100"/>
          <a:sy n="59" d="100"/>
        </p:scale>
        <p:origin x="2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Средний уровень процентной ставки по ипотечному кредитованию,</a:t>
            </a:r>
            <a:r>
              <a:rPr lang="ru-RU" sz="3800" baseline="0" dirty="0" smtClean="0">
                <a:solidFill>
                  <a:srgbClr val="DA3221"/>
                </a:solidFill>
              </a:rPr>
              <a:t> %</a:t>
            </a:r>
            <a:endParaRPr lang="ru-RU" sz="3800" dirty="0">
              <a:solidFill>
                <a:srgbClr val="DA322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всего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43678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9.92</c:v>
                </c:pt>
                <c:pt idx="1">
                  <c:v>8.9</c:v>
                </c:pt>
                <c:pt idx="2">
                  <c:v>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 w="63500">
              <a:solidFill>
                <a:srgbClr val="DA322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340151512466833E-2"/>
                  <c:y val="2.8111043176632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823928143719734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704099860866006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873065068486571E-2"/>
                  <c:y val="1.002908165195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633408502779157E-2"/>
                  <c:y val="2.68194744962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794083524032199E-2"/>
                  <c:y val="1.132065033228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5461794681227646E-3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336324825937341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963048731652764E-2"/>
                  <c:y val="7.445944291286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20270529736022E-2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829429203075723E-2"/>
                  <c:y val="1.7778493733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773944553990945E-2"/>
                  <c:y val="3.069418053730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400" b="1" i="0" u="none" strike="noStrike" kern="1200" baseline="0">
                        <a:solidFill>
                          <a:srgbClr val="DA322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06CA4ED-C4D0-4654-A727-4FE7BE494477}" type="VALUE">
                      <a:rPr lang="en-US" sz="1600" b="0" dirty="0"/>
                      <a:pPr>
                        <a:defRPr sz="2400" b="1">
                          <a:solidFill>
                            <a:srgbClr val="DA3221"/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4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43678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148925664"/>
        <c:axId val="236893544"/>
      </c:barChart>
      <c:catAx>
        <c:axId val="14892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93544"/>
        <c:crossesAt val="0"/>
        <c:auto val="1"/>
        <c:lblAlgn val="ctr"/>
        <c:lblOffset val="100"/>
        <c:noMultiLvlLbl val="1"/>
      </c:catAx>
      <c:valAx>
        <c:axId val="236893544"/>
        <c:scaling>
          <c:orientation val="minMax"/>
          <c:min val="7.5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9256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Объем</a:t>
            </a:r>
            <a:r>
              <a:rPr lang="ru-RU" sz="3800" baseline="0" dirty="0" smtClean="0">
                <a:solidFill>
                  <a:srgbClr val="DA3221"/>
                </a:solidFill>
              </a:rPr>
              <a:t> строительства МКД, профинансированного за счет ипотечного кредитования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%</a:t>
            </a:r>
            <a:endParaRPr lang="ru-RU" sz="3800" dirty="0">
              <a:solidFill>
                <a:srgbClr val="DA3221"/>
              </a:solidFill>
            </a:endParaRPr>
          </a:p>
        </c:rich>
      </c:tx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под залог долевого строительства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43678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</c:v>
                </c:pt>
                <c:pt idx="1">
                  <c:v>50.5</c:v>
                </c:pt>
                <c:pt idx="2">
                  <c:v>66.2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36894328"/>
        <c:axId val="236894720"/>
      </c:barChart>
      <c:catAx>
        <c:axId val="2368943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94720"/>
        <c:crosses val="autoZero"/>
        <c:auto val="1"/>
        <c:lblAlgn val="ctr"/>
        <c:lblOffset val="100"/>
        <c:noMultiLvlLbl val="1"/>
      </c:catAx>
      <c:valAx>
        <c:axId val="2368947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94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Средняя</a:t>
            </a:r>
            <a:r>
              <a:rPr lang="ru-RU" sz="3800" baseline="0" dirty="0" smtClean="0">
                <a:solidFill>
                  <a:srgbClr val="DA3221"/>
                </a:solidFill>
              </a:rPr>
              <a:t> стоимость 1 кв. метра жилья на первичном рынке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тыс. руб.</a:t>
            </a:r>
            <a:endParaRPr lang="ru-RU" sz="3800" dirty="0">
              <a:solidFill>
                <a:srgbClr val="DA322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кв.м стоимость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43709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74.599999999999994</c:v>
                </c:pt>
                <c:pt idx="1">
                  <c:v>68.900000000000006</c:v>
                </c:pt>
                <c:pt idx="2">
                  <c:v>88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36895504"/>
        <c:axId val="236895896"/>
      </c:barChart>
      <c:catAx>
        <c:axId val="236895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95896"/>
        <c:crosses val="autoZero"/>
        <c:auto val="1"/>
        <c:lblAlgn val="ctr"/>
        <c:lblOffset val="100"/>
        <c:noMultiLvlLbl val="1"/>
      </c:catAx>
      <c:valAx>
        <c:axId val="236895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9550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Количество действующих ДДУ,</a:t>
            </a:r>
            <a:r>
              <a:rPr lang="ru-RU" sz="3800" baseline="0" dirty="0" smtClean="0">
                <a:solidFill>
                  <a:srgbClr val="DA3221"/>
                </a:solidFill>
              </a:rPr>
              <a:t> тыс. ед.</a:t>
            </a:r>
            <a:endParaRPr lang="ru-RU" sz="3800" dirty="0">
              <a:solidFill>
                <a:srgbClr val="DA322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договоров ДДУ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448.3</c:v>
                </c:pt>
                <c:pt idx="1">
                  <c:v>653</c:v>
                </c:pt>
              </c:numCache>
            </c:numRef>
          </c:val>
        </c:ser>
        <c:ser>
          <c:idx val="2"/>
          <c:order val="2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accent3"/>
            </a:solidFill>
            <a:ln w="63500">
              <a:solidFill>
                <a:srgbClr val="697593"/>
              </a:solidFill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Лист1!#REF!</c:f>
              <c:strCache>
                <c:ptCount val="1"/>
                <c:pt idx="0">
                  <c:v>#REF!</c:v>
                </c:pt>
              </c:strCache>
            </c:strRef>
          </c:tx>
          <c:spPr>
            <a:noFill/>
            <a:ln w="88900">
              <a:noFill/>
              <a:prstDash val="solid"/>
            </a:ln>
            <a:effectLst/>
          </c:spPr>
          <c:invertIfNegative val="0"/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236896680"/>
        <c:axId val="236897072"/>
      </c:barChar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договоров с эскроу</c:v>
                </c:pt>
              </c:strCache>
            </c:strRef>
          </c:tx>
          <c:spPr>
            <a:solidFill>
              <a:schemeClr val="accent2"/>
            </a:solidFill>
            <a:ln w="63500">
              <a:solidFill>
                <a:srgbClr val="DA322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4.5911777563571914E-3"/>
                  <c:y val="-3.533772178530327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1.8823928143719734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3704099860866006E-2"/>
                  <c:y val="3.19857492176348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-2.5873065068486571E-2"/>
                  <c:y val="1.0029081651954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3.5633408502779157E-2"/>
                  <c:y val="2.6819474496298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1.8794083524032199E-2"/>
                  <c:y val="1.13206503322890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9.5461794681227646E-3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1.9336324825937341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-2.0963048731652764E-2"/>
                  <c:y val="7.44594429128667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layout>
                <c:manualLayout>
                  <c:x val="-1.120270529736022E-2"/>
                  <c:y val="1.2612219012623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layout>
                <c:manualLayout>
                  <c:x val="-1.2829429203075723E-2"/>
                  <c:y val="1.77784937339596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8"/>
              <c:layout>
                <c:manualLayout>
                  <c:x val="-1.773944553990945E-2"/>
                  <c:y val="3.0694180537300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/>
                  <a:lstStyle/>
                  <a:p>
                    <a:fld id="{D06CA4ED-C4D0-4654-A727-4FE7BE494477}" type="VALUE">
                      <a:rPr lang="en-US" sz="2200" b="1" i="0" baseline="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srgbClr val="C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ru-RU" sz="22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43617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2.8</c:v>
                </c:pt>
                <c:pt idx="1">
                  <c:v>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239109808"/>
        <c:axId val="239109416"/>
      </c:barChart>
      <c:catAx>
        <c:axId val="236896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97072"/>
        <c:crosses val="autoZero"/>
        <c:auto val="1"/>
        <c:lblAlgn val="ctr"/>
        <c:lblOffset val="100"/>
        <c:noMultiLvlLbl val="1"/>
      </c:catAx>
      <c:valAx>
        <c:axId val="236897072"/>
        <c:scaling>
          <c:orientation val="minMax"/>
          <c:min val="4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896680"/>
        <c:crosses val="autoZero"/>
        <c:crossBetween val="between"/>
      </c:valAx>
      <c:valAx>
        <c:axId val="239109416"/>
        <c:scaling>
          <c:orientation val="minMax"/>
          <c:max val="6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ru-RU" sz="2400" b="0" i="0" u="none" strike="noStrike" kern="1200" baseline="0">
                <a:solidFill>
                  <a:srgbClr val="DA322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109808"/>
        <c:crosses val="max"/>
        <c:crossBetween val="between"/>
      </c:valAx>
      <c:catAx>
        <c:axId val="239109808"/>
        <c:scaling>
          <c:orientation val="minMax"/>
        </c:scaling>
        <c:delete val="1"/>
        <c:axPos val="b"/>
        <c:numFmt formatCode="[$-419]mmmm\ yyyy;@" sourceLinked="1"/>
        <c:majorTickMark val="out"/>
        <c:minorTickMark val="none"/>
        <c:tickLblPos val="nextTo"/>
        <c:crossAx val="23910941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Увеличение объема строительства,</a:t>
            </a:r>
            <a:r>
              <a:rPr lang="ru-RU" sz="3800" baseline="0" dirty="0" smtClean="0">
                <a:solidFill>
                  <a:srgbClr val="DA3221"/>
                </a:solidFill>
              </a:rPr>
              <a:t> млн. кв. м.</a:t>
            </a:r>
            <a:endParaRPr lang="ru-RU" sz="3800" dirty="0">
              <a:solidFill>
                <a:srgbClr val="DA322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под залог долевого строительства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43678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42.3</c:v>
                </c:pt>
                <c:pt idx="1">
                  <c:v>88</c:v>
                </c:pt>
                <c:pt idx="2">
                  <c:v>120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50"/>
        <c:axId val="239110592"/>
        <c:axId val="239110984"/>
      </c:barChart>
      <c:catAx>
        <c:axId val="239110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110984"/>
        <c:crosses val="autoZero"/>
        <c:auto val="1"/>
        <c:lblAlgn val="ctr"/>
        <c:lblOffset val="100"/>
        <c:noMultiLvlLbl val="1"/>
      </c:catAx>
      <c:valAx>
        <c:axId val="2391109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11059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Количество</a:t>
            </a:r>
            <a:r>
              <a:rPr lang="ru-RU" sz="3800" baseline="0" dirty="0" smtClean="0">
                <a:solidFill>
                  <a:srgbClr val="DA3221"/>
                </a:solidFill>
              </a:rPr>
              <a:t> предоставленных ипотечных кредитов</a:t>
            </a:r>
            <a:r>
              <a:rPr lang="ru-RU" sz="3800" dirty="0" smtClean="0">
                <a:solidFill>
                  <a:srgbClr val="DA3221"/>
                </a:solidFill>
              </a:rPr>
              <a:t>,</a:t>
            </a:r>
            <a:r>
              <a:rPr lang="ru-RU" sz="3800" baseline="0" dirty="0" smtClean="0">
                <a:solidFill>
                  <a:srgbClr val="DA3221"/>
                </a:solidFill>
              </a:rPr>
              <a:t> ед.</a:t>
            </a:r>
            <a:endParaRPr lang="ru-RU" sz="3800" dirty="0">
              <a:solidFill>
                <a:srgbClr val="DA3221"/>
              </a:solidFill>
            </a:endParaRPr>
          </a:p>
        </c:rich>
      </c:tx>
      <c:overlay val="0"/>
      <c:spPr>
        <a:noFill/>
        <a:ln w="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ИЖК всего</c:v>
                </c:pt>
              </c:strCache>
            </c:strRef>
          </c:tx>
          <c:spPr>
            <a:solidFill>
              <a:schemeClr val="accent1"/>
            </a:solidFill>
            <a:ln w="63500">
              <a:solidFill>
                <a:srgbClr val="383345"/>
              </a:solidFill>
            </a:ln>
            <a:effectLst/>
          </c:spPr>
          <c:invertIfNegative val="0"/>
          <c:dLbls>
            <c:dLbl>
              <c:idx val="7"/>
              <c:layout>
                <c:manualLayout>
                  <c:x val="-2.0992893351340299E-2"/>
                  <c:y val="2.9402611856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5268444668779585E-3"/>
                  <c:y val="3.58604552586370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9"/>
              <c:tx>
                <c:rich>
                  <a:bodyPr rot="0" spcFirstLastPara="1" vertOverflow="ellipsis" vert="horz" wrap="square" lIns="38100" tIns="19050" rIns="38100" bIns="19050" anchor="ctr" anchorCtr="0">
                    <a:spAutoFit/>
                  </a:bodyPr>
                  <a:lstStyle/>
                  <a:p>
                    <a:pPr algn="ctr" rtl="0">
                      <a:defRPr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EF4D6D8-F675-420E-9DB2-419B909D34B6}" type="VALUE">
                      <a:rPr lang="en-US" sz="2200" b="1" i="0" u="none" strike="noStrike" kern="1200" baseline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+mn-lt"/>
                        <a:ea typeface="+mn-ea"/>
                        <a:cs typeface="+mn-cs"/>
                      </a:rPr>
                      <a:pPr algn="ctr" rtl="0">
                        <a:defRPr sz="2200" b="1"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43678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#,##0</c:formatCode>
                <c:ptCount val="3"/>
                <c:pt idx="0">
                  <c:v>782658</c:v>
                </c:pt>
                <c:pt idx="1">
                  <c:v>1560000</c:v>
                </c:pt>
                <c:pt idx="2">
                  <c:v>2260000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ИЖК долевое</c:v>
                </c:pt>
              </c:strCache>
            </c:strRef>
          </c:tx>
          <c:spPr>
            <a:solidFill>
              <a:schemeClr val="accent2"/>
            </a:solidFill>
            <a:ln w="63500">
              <a:solidFill>
                <a:srgbClr val="DA3221"/>
              </a:solidFill>
            </a:ln>
            <a:effectLst>
              <a:glow>
                <a:srgbClr val="0365C0">
                  <a:alpha val="40000"/>
                </a:srgbClr>
              </a:glow>
              <a:outerShdw blurRad="50800" dist="50800" dir="5400000" sx="1000" sy="1000" algn="ctr" rotWithShape="0">
                <a:srgbClr val="000000">
                  <a:alpha val="43137"/>
                </a:srgbClr>
              </a:outerShdw>
              <a:softEdge rad="0"/>
            </a:effectLst>
          </c:spPr>
          <c:invertIfNegative val="0"/>
          <c:dLbls>
            <c:dLbl>
              <c:idx val="29"/>
              <c:tx>
                <c:rich>
                  <a:bodyPr/>
                  <a:lstStyle/>
                  <a:p>
                    <a:fld id="{D06CA4ED-C4D0-4654-A727-4FE7BE494477}" type="VALUE">
                      <a:rPr lang="en-US" sz="2200" b="1" i="0" baseline="0" dirty="0"/>
                      <a:pPr/>
                      <a:t>[ЗНАЧЕНИЕ]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ru-RU" sz="2200" b="1" i="0" u="none" strike="noStrike" kern="1200" baseline="0">
                      <a:solidFill>
                        <a:srgbClr val="DA322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 formatCode="[$-419]mmmm\ yyyy;@">
                  <c:v>43678</c:v>
                </c:pt>
                <c:pt idx="1">
                  <c:v>2019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#,##0</c:formatCode>
                <c:ptCount val="3"/>
                <c:pt idx="0">
                  <c:v>211858</c:v>
                </c:pt>
                <c:pt idx="1">
                  <c:v>600000</c:v>
                </c:pt>
                <c:pt idx="2">
                  <c:v>1100000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39111768"/>
        <c:axId val="239112160"/>
      </c:barChart>
      <c:catAx>
        <c:axId val="239111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-419]mmmm\ yyyy;@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112160"/>
        <c:crosses val="autoZero"/>
        <c:auto val="1"/>
        <c:lblAlgn val="ctr"/>
        <c:lblOffset val="100"/>
        <c:noMultiLvlLbl val="1"/>
      </c:catAx>
      <c:valAx>
        <c:axId val="23911216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4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91117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800" dirty="0" smtClean="0">
                <a:solidFill>
                  <a:srgbClr val="DA3221"/>
                </a:solidFill>
              </a:rPr>
              <a:t>Динамика изменения количества застройщиков в активных процедурах банкротства (ед.) и объемов незавершенного ими строительства (тыс. кв.</a:t>
            </a:r>
            <a:r>
              <a:rPr lang="ru-RU" sz="3800" baseline="0" dirty="0" smtClean="0">
                <a:solidFill>
                  <a:srgbClr val="DA3221"/>
                </a:solidFill>
              </a:rPr>
              <a:t> м.)</a:t>
            </a:r>
            <a:endParaRPr lang="ru-RU" sz="3800" dirty="0">
              <a:solidFill>
                <a:srgbClr val="DA322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застройщиков в активных процедурах</c:v>
                </c:pt>
              </c:strCache>
            </c:strRef>
          </c:tx>
          <c:spPr>
            <a:ln w="63500" cap="rnd">
              <a:solidFill>
                <a:srgbClr val="383345"/>
              </a:solidFill>
              <a:miter lim="800000"/>
            </a:ln>
            <a:effectLst/>
          </c:spPr>
          <c:marker>
            <c:symbol val="circle"/>
            <c:size val="15"/>
            <c:spPr>
              <a:solidFill>
                <a:srgbClr val="383345"/>
              </a:solidFill>
              <a:ln w="63500" cap="rnd">
                <a:solidFill>
                  <a:srgbClr val="002060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2940905902475894E-2"/>
                  <c:y val="-4.99707922421266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2.456762980819132E-2"/>
                  <c:y val="-4.99707922421266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1314181996760471E-2"/>
                  <c:y val="-4.60960862011242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5652112412001601E-2"/>
                  <c:y val="-4.7387654881458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mmm\-yy</c:formatCode>
                <c:ptCount val="17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43374</c:v>
                </c:pt>
                <c:pt idx="6">
                  <c:v>43405</c:v>
                </c:pt>
                <c:pt idx="7">
                  <c:v>43435</c:v>
                </c:pt>
                <c:pt idx="8">
                  <c:v>43466</c:v>
                </c:pt>
                <c:pt idx="9">
                  <c:v>43497</c:v>
                </c:pt>
                <c:pt idx="10">
                  <c:v>43525</c:v>
                </c:pt>
                <c:pt idx="11">
                  <c:v>43556</c:v>
                </c:pt>
                <c:pt idx="12">
                  <c:v>43586</c:v>
                </c:pt>
                <c:pt idx="13">
                  <c:v>43617</c:v>
                </c:pt>
                <c:pt idx="14">
                  <c:v>43647</c:v>
                </c:pt>
                <c:pt idx="15">
                  <c:v>43678</c:v>
                </c:pt>
                <c:pt idx="16">
                  <c:v>43709</c:v>
                </c:pt>
              </c:numCache>
            </c:num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294</c:v>
                </c:pt>
                <c:pt idx="1">
                  <c:v>320</c:v>
                </c:pt>
                <c:pt idx="2">
                  <c:v>324</c:v>
                </c:pt>
                <c:pt idx="3">
                  <c:v>342</c:v>
                </c:pt>
                <c:pt idx="4">
                  <c:v>358</c:v>
                </c:pt>
                <c:pt idx="5">
                  <c:v>368</c:v>
                </c:pt>
                <c:pt idx="6">
                  <c:v>375</c:v>
                </c:pt>
                <c:pt idx="7">
                  <c:v>390</c:v>
                </c:pt>
                <c:pt idx="8">
                  <c:v>417</c:v>
                </c:pt>
                <c:pt idx="9">
                  <c:v>418</c:v>
                </c:pt>
                <c:pt idx="10">
                  <c:v>425</c:v>
                </c:pt>
                <c:pt idx="11">
                  <c:v>433</c:v>
                </c:pt>
                <c:pt idx="12">
                  <c:v>448</c:v>
                </c:pt>
                <c:pt idx="13">
                  <c:v>463</c:v>
                </c:pt>
                <c:pt idx="14">
                  <c:v>466</c:v>
                </c:pt>
                <c:pt idx="15">
                  <c:v>474</c:v>
                </c:pt>
                <c:pt idx="16">
                  <c:v>489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80872"/>
        <c:axId val="236481264"/>
      </c:line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объем незавершенного строительства*</c:v>
                </c:pt>
              </c:strCache>
            </c:strRef>
          </c:tx>
          <c:spPr>
            <a:ln w="63500" cap="rnd">
              <a:solidFill>
                <a:srgbClr val="DA322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rgbClr val="DA3221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9"/>
              <c:layout>
                <c:manualLayout>
                  <c:x val="-2.9016698342240251E-2"/>
                  <c:y val="4.73876548814584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3.1185663549860815E-2"/>
                  <c:y val="4.48045175207901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layout>
                <c:manualLayout>
                  <c:x val="-2.793221573842997E-2"/>
                  <c:y val="3.9638242799453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layout>
                <c:manualLayout>
                  <c:x val="-2.7389974436524828E-2"/>
                  <c:y val="5.77202043241312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000" b="0" i="0" u="none" strike="noStrike" kern="1200" baseline="0">
                    <a:solidFill>
                      <a:srgbClr val="DA322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Лист1!$A$2:$A$18</c:f>
              <c:numCache>
                <c:formatCode>mmm\-yy</c:formatCode>
                <c:ptCount val="17"/>
                <c:pt idx="0">
                  <c:v>43221</c:v>
                </c:pt>
                <c:pt idx="1">
                  <c:v>43252</c:v>
                </c:pt>
                <c:pt idx="2">
                  <c:v>43282</c:v>
                </c:pt>
                <c:pt idx="3">
                  <c:v>43313</c:v>
                </c:pt>
                <c:pt idx="4">
                  <c:v>43344</c:v>
                </c:pt>
                <c:pt idx="5">
                  <c:v>43374</c:v>
                </c:pt>
                <c:pt idx="6">
                  <c:v>43405</c:v>
                </c:pt>
                <c:pt idx="7">
                  <c:v>43435</c:v>
                </c:pt>
                <c:pt idx="8">
                  <c:v>43466</c:v>
                </c:pt>
                <c:pt idx="9">
                  <c:v>43497</c:v>
                </c:pt>
                <c:pt idx="10">
                  <c:v>43525</c:v>
                </c:pt>
                <c:pt idx="11">
                  <c:v>43556</c:v>
                </c:pt>
                <c:pt idx="12">
                  <c:v>43586</c:v>
                </c:pt>
                <c:pt idx="13">
                  <c:v>43617</c:v>
                </c:pt>
                <c:pt idx="14">
                  <c:v>43647</c:v>
                </c:pt>
                <c:pt idx="15">
                  <c:v>43678</c:v>
                </c:pt>
                <c:pt idx="16">
                  <c:v>43709</c:v>
                </c:pt>
              </c:numCache>
            </c:num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7888</c:v>
                </c:pt>
                <c:pt idx="1">
                  <c:v>8168</c:v>
                </c:pt>
                <c:pt idx="2">
                  <c:v>8191</c:v>
                </c:pt>
                <c:pt idx="3">
                  <c:v>9227</c:v>
                </c:pt>
                <c:pt idx="4">
                  <c:v>9332</c:v>
                </c:pt>
                <c:pt idx="5">
                  <c:v>9526</c:v>
                </c:pt>
                <c:pt idx="6">
                  <c:v>9912</c:v>
                </c:pt>
                <c:pt idx="7">
                  <c:v>10068</c:v>
                </c:pt>
                <c:pt idx="8">
                  <c:v>10410</c:v>
                </c:pt>
                <c:pt idx="9">
                  <c:v>10131</c:v>
                </c:pt>
                <c:pt idx="10">
                  <c:v>10351</c:v>
                </c:pt>
                <c:pt idx="11">
                  <c:v>10524</c:v>
                </c:pt>
                <c:pt idx="12">
                  <c:v>10891</c:v>
                </c:pt>
                <c:pt idx="13">
                  <c:v>10957</c:v>
                </c:pt>
                <c:pt idx="14">
                  <c:v>10803</c:v>
                </c:pt>
                <c:pt idx="15">
                  <c:v>10520</c:v>
                </c:pt>
                <c:pt idx="16">
                  <c:v>11048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6482048"/>
        <c:axId val="236481656"/>
      </c:lineChart>
      <c:dateAx>
        <c:axId val="2364808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m\-yy" sourceLinked="1"/>
        <c:majorTickMark val="out"/>
        <c:minorTickMark val="in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481264"/>
        <c:crosses val="autoZero"/>
        <c:auto val="1"/>
        <c:lblOffset val="100"/>
        <c:baseTimeUnit val="months"/>
      </c:dateAx>
      <c:valAx>
        <c:axId val="236481264"/>
        <c:scaling>
          <c:orientation val="minMax"/>
          <c:max val="600"/>
          <c:min val="2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2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480872"/>
        <c:crosses val="autoZero"/>
        <c:crossBetween val="between"/>
      </c:valAx>
      <c:valAx>
        <c:axId val="236481656"/>
        <c:scaling>
          <c:orientation val="minMax"/>
          <c:min val="55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600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482048"/>
        <c:crosses val="max"/>
        <c:crossBetween val="between"/>
      </c:valAx>
      <c:dateAx>
        <c:axId val="23648204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3648165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13525" cy="3721100"/>
          </a:xfrm>
          <a:prstGeom prst="rect">
            <a:avLst/>
          </a:prstGeom>
        </p:spPr>
        <p:txBody>
          <a:bodyPr lIns="91442" tIns="45721" rIns="91442" bIns="45721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6357" y="4715909"/>
            <a:ext cx="4984962" cy="4467701"/>
          </a:xfrm>
          <a:prstGeom prst="rect">
            <a:avLst/>
          </a:prstGeom>
        </p:spPr>
        <p:txBody>
          <a:bodyPr lIns="91442" tIns="45721" rIns="91442" bIns="45721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51821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57210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1592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800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541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5418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953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0981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748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84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534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0974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4833937" y="2303858"/>
            <a:ext cx="14716127" cy="464344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4833937" y="7072310"/>
            <a:ext cx="14716127" cy="158948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4833937" y="8947546"/>
            <a:ext cx="14716127" cy="660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+mn-lt"/>
                <a:ea typeface="+mn-ea"/>
                <a:cs typeface="+mn-cs"/>
                <a:sym typeface="Helvetica"/>
              </a:defRPr>
            </a:lvl1pPr>
            <a:lvl2pPr marL="839609" indent="-395111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2pPr>
            <a:lvl3pPr marL="1284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3pPr>
            <a:lvl4pPr marL="17286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4pPr>
            <a:lvl5pPr marL="2173109" indent="-395109" algn="ctr">
              <a:spcBef>
                <a:spcPts val="0"/>
              </a:spcBef>
              <a:defRPr sz="32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3"/>
          </p:nvPr>
        </p:nvSpPr>
        <p:spPr>
          <a:xfrm>
            <a:off x="4833937" y="6000353"/>
            <a:ext cx="14716129" cy="96520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351" y="12801600"/>
            <a:ext cx="24377650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31" y="12668632"/>
            <a:ext cx="24377650" cy="128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194561" y="12919571"/>
            <a:ext cx="4944542" cy="730250"/>
          </a:xfrm>
          <a:prstGeom prst="rect">
            <a:avLst/>
          </a:prstGeom>
        </p:spPr>
        <p:txBody>
          <a:bodyPr/>
          <a:lstStyle/>
          <a:p>
            <a:fld id="{378AD6C1-6BD0-47F4-BDA8-6C4DE030B508}" type="datetimeFigureOut">
              <a:rPr lang="ru-RU" smtClean="0"/>
              <a:t>07.10.2019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372370" y="12919571"/>
            <a:ext cx="9645608" cy="730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922585" y="13010554"/>
            <a:ext cx="520971" cy="513597"/>
          </a:xfrm>
        </p:spPr>
        <p:txBody>
          <a:bodyPr/>
          <a:lstStyle/>
          <a:p>
            <a:fld id="{1016B2C1-967E-4449-AA44-F6A4AF0D64E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771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5307210" y="892967"/>
            <a:ext cx="13751721" cy="832247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4833937" y="9447609"/>
            <a:ext cx="14716127" cy="200025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4833937" y="11519296"/>
            <a:ext cx="14716127" cy="158948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11935815" y="13001625"/>
            <a:ext cx="494511" cy="51117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4833937" y="4536280"/>
            <a:ext cx="14716127" cy="464344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12495609" y="892967"/>
            <a:ext cx="7500940" cy="1157287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387453" y="892967"/>
            <a:ext cx="7500940" cy="5607847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387453" y="6697264"/>
            <a:ext cx="7500940" cy="5768581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4387453" y="3661171"/>
            <a:ext cx="15609094" cy="8840394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12495609" y="3661171"/>
            <a:ext cx="7500940" cy="88403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quarter" idx="1"/>
          </p:nvPr>
        </p:nvSpPr>
        <p:spPr>
          <a:xfrm>
            <a:off x="4387453" y="3661171"/>
            <a:ext cx="7500940" cy="8840394"/>
          </a:xfrm>
          <a:prstGeom prst="rect">
            <a:avLst/>
          </a:prstGeom>
        </p:spPr>
        <p:txBody>
          <a:bodyPr/>
          <a:lstStyle>
            <a:lvl1pPr marL="465363" indent="-465363">
              <a:spcBef>
                <a:spcPts val="4500"/>
              </a:spcBef>
              <a:defRPr sz="3800"/>
            </a:lvl1pPr>
            <a:lvl2pPr marL="808263" indent="-465363">
              <a:spcBef>
                <a:spcPts val="4500"/>
              </a:spcBef>
              <a:defRPr sz="3800"/>
            </a:lvl2pPr>
            <a:lvl3pPr marL="1151164" indent="-465363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4387453" y="1785935"/>
            <a:ext cx="15609094" cy="10144129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40" cy="530423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12504353" y="1250154"/>
            <a:ext cx="7500940" cy="5304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4387453" y="1250154"/>
            <a:ext cx="7500940" cy="112156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387453" y="62507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610166" y="3962400"/>
            <a:ext cx="9550401" cy="975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35815" y="13010554"/>
            <a:ext cx="494511" cy="511173"/>
          </a:xfrm>
          <a:prstGeom prst="rect">
            <a:avLst/>
          </a:prstGeom>
          <a:ln w="12700">
            <a:miter lim="400000"/>
          </a:ln>
        </p:spPr>
        <p:txBody>
          <a:bodyPr wrap="none" lIns="71435" tIns="71435" rIns="71435" bIns="71435">
            <a:spAutoFit/>
          </a:bodyPr>
          <a:lstStyle>
            <a:lvl1pPr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/>
  <p:txStyles>
    <p:title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17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1061859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506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950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3953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839859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2843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728861" marR="0" indent="-617359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173361" marR="0" indent="-617361" algn="l" defTabSz="82152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0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152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nostroy.ru/" TargetMode="External"/><Relationship Id="rId5" Type="http://schemas.openxmlformats.org/officeDocument/2006/relationships/hyperlink" Target="mailto:info@nostroy.ru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3.jpe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1.xml"/><Relationship Id="rId11" Type="http://schemas.openxmlformats.org/officeDocument/2006/relationships/chart" Target="../charts/chart6.xml"/><Relationship Id="rId5" Type="http://schemas.openxmlformats.org/officeDocument/2006/relationships/image" Target="../media/image5.png"/><Relationship Id="rId10" Type="http://schemas.openxmlformats.org/officeDocument/2006/relationships/chart" Target="../charts/chart5.xml"/><Relationship Id="rId4" Type="http://schemas.openxmlformats.org/officeDocument/2006/relationships/image" Target="../media/image4.png"/><Relationship Id="rId9" Type="http://schemas.openxmlformats.org/officeDocument/2006/relationships/chart" Target="../charts/char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3.jpeg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4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11496071" y="11758659"/>
            <a:ext cx="1645856" cy="651423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121" name="Shape 121"/>
          <p:cNvSpPr/>
          <p:nvPr/>
        </p:nvSpPr>
        <p:spPr>
          <a:xfrm>
            <a:off x="11603260" y="11783749"/>
            <a:ext cx="1431477" cy="636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>
              <a:defRPr sz="3200">
                <a:solidFill>
                  <a:srgbClr val="FFFFFF"/>
                </a:solidFill>
                <a:latin typeface="Gotham Pro"/>
                <a:ea typeface="Gotham Pro"/>
                <a:cs typeface="Gotham Pro"/>
                <a:sym typeface="Gotham Pro"/>
              </a:defRPr>
            </a:lvl1pPr>
          </a:lstStyle>
          <a:p>
            <a:r>
              <a:rPr dirty="0" smtClean="0"/>
              <a:t>201</a:t>
            </a:r>
            <a:r>
              <a:rPr lang="en-US" dirty="0" smtClean="0"/>
              <a:t>9</a:t>
            </a:r>
            <a:r>
              <a:rPr dirty="0" smtClean="0"/>
              <a:t> </a:t>
            </a:r>
            <a:r>
              <a:rPr dirty="0"/>
              <a:t>г.</a:t>
            </a:r>
          </a:p>
        </p:txBody>
      </p:sp>
      <p:sp>
        <p:nvSpPr>
          <p:cNvPr id="122" name="Shape 122"/>
          <p:cNvSpPr/>
          <p:nvPr/>
        </p:nvSpPr>
        <p:spPr>
          <a:xfrm>
            <a:off x="9763012" y="10463116"/>
            <a:ext cx="5111971" cy="1129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sz="3200" dirty="0"/>
              <a:t>Национальное</a:t>
            </a:r>
            <a:br>
              <a:rPr sz="3200" dirty="0"/>
            </a:br>
            <a:r>
              <a:rPr sz="3200" dirty="0"/>
              <a:t>объединение строителей </a:t>
            </a:r>
          </a:p>
        </p:txBody>
      </p:sp>
      <p:pic>
        <p:nvPicPr>
          <p:cNvPr id="123" name="image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39578" y="1967158"/>
            <a:ext cx="3704842" cy="264428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122"/>
          <p:cNvSpPr/>
          <p:nvPr/>
        </p:nvSpPr>
        <p:spPr>
          <a:xfrm>
            <a:off x="1781315" y="6091036"/>
            <a:ext cx="20821401" cy="2544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/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800" dirty="0" smtClean="0"/>
              <a:t>Строительная отрасль в условиях перехода</a:t>
            </a:r>
          </a:p>
          <a:p>
            <a:pPr>
              <a:defRPr sz="8500">
                <a:solidFill>
                  <a:srgbClr val="FFFFFF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sz="7800" dirty="0"/>
              <a:t>н</a:t>
            </a:r>
            <a:r>
              <a:rPr lang="ru-RU" sz="7800" smtClean="0"/>
              <a:t>а проектное финансирование</a:t>
            </a:r>
            <a:endParaRPr sz="7800" dirty="0"/>
          </a:p>
        </p:txBody>
      </p:sp>
    </p:spTree>
    <p:extLst>
      <p:ext uri="{BB962C8B-B14F-4D97-AF65-F5344CB8AC3E}">
        <p14:creationId xmlns:p14="http://schemas.microsoft.com/office/powerpoint/2010/main" val="8245019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9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Contacts"/>
          <p:cNvSpPr txBox="1"/>
          <p:nvPr/>
        </p:nvSpPr>
        <p:spPr>
          <a:xfrm>
            <a:off x="2918375" y="7116437"/>
            <a:ext cx="3551436" cy="11599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>
              <a:lnSpc>
                <a:spcPct val="110000"/>
              </a:lnSpc>
              <a:defRPr sz="6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dirty="0" smtClean="0"/>
              <a:t>Контакты</a:t>
            </a:r>
            <a:endParaRPr dirty="0"/>
          </a:p>
        </p:txBody>
      </p:sp>
      <p:pic>
        <p:nvPicPr>
          <p:cNvPr id="621" name="image11.png" descr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09176" y="4336612"/>
            <a:ext cx="1969835" cy="1405943"/>
          </a:xfrm>
          <a:prstGeom prst="rect">
            <a:avLst/>
          </a:prstGeom>
          <a:ln w="12700">
            <a:miter lim="400000"/>
          </a:ln>
        </p:spPr>
      </p:pic>
      <p:sp>
        <p:nvSpPr>
          <p:cNvPr id="622" name="Прямоугольник"/>
          <p:cNvSpPr/>
          <p:nvPr/>
        </p:nvSpPr>
        <p:spPr>
          <a:xfrm>
            <a:off x="9619846" y="2099036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3" name="123242 Moscow, Russian Federation…"/>
          <p:cNvSpPr txBox="1"/>
          <p:nvPr/>
        </p:nvSpPr>
        <p:spPr>
          <a:xfrm>
            <a:off x="9959106" y="4704436"/>
            <a:ext cx="4999171" cy="849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123242 </a:t>
            </a:r>
            <a:r>
              <a:rPr lang="ru-RU" dirty="0" smtClean="0"/>
              <a:t>Российская Федерация, Москва, ул. Малая Грузинская, д. 3</a:t>
            </a:r>
            <a:endParaRPr dirty="0"/>
          </a:p>
        </p:txBody>
      </p:sp>
      <p:sp>
        <p:nvSpPr>
          <p:cNvPr id="624" name="Прямоугольник"/>
          <p:cNvSpPr/>
          <p:nvPr/>
        </p:nvSpPr>
        <p:spPr>
          <a:xfrm>
            <a:off x="15689411" y="2099036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5" name="Tel / fax…"/>
          <p:cNvSpPr txBox="1"/>
          <p:nvPr/>
        </p:nvSpPr>
        <p:spPr>
          <a:xfrm>
            <a:off x="16028671" y="4667913"/>
            <a:ext cx="4999174" cy="12522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lang="ru-RU" dirty="0" smtClean="0"/>
              <a:t>Тел.</a:t>
            </a:r>
            <a:r>
              <a:rPr lang="en-US" dirty="0" smtClean="0"/>
              <a:t>/</a:t>
            </a:r>
            <a:r>
              <a:rPr lang="ru-RU" dirty="0" smtClean="0"/>
              <a:t>факс</a:t>
            </a:r>
            <a:endParaRPr dirty="0"/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+7 (495) 987-31-50</a:t>
            </a:r>
          </a:p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rPr dirty="0"/>
              <a:t>+7 (495) 987-31-49</a:t>
            </a:r>
          </a:p>
        </p:txBody>
      </p:sp>
      <p:sp>
        <p:nvSpPr>
          <p:cNvPr id="626" name="Прямоугольник"/>
          <p:cNvSpPr/>
          <p:nvPr/>
        </p:nvSpPr>
        <p:spPr>
          <a:xfrm>
            <a:off x="9619846" y="7098907"/>
            <a:ext cx="5382440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7" name="E-mail: info@nostroy.ru"/>
          <p:cNvSpPr txBox="1"/>
          <p:nvPr/>
        </p:nvSpPr>
        <p:spPr>
          <a:xfrm>
            <a:off x="9959106" y="9901166"/>
            <a:ext cx="4999174" cy="785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/>
          <a:p>
            <a:pPr algn="l" defTabSz="914400">
              <a:lnSpc>
                <a:spcPct val="120000"/>
              </a:lnSpc>
              <a:defRPr sz="20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pPr>
            <a:r>
              <a:t>E-mail: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/>
              </a:rPr>
              <a:t>info@nostroy.ru</a:t>
            </a:r>
          </a:p>
        </p:txBody>
      </p:sp>
      <p:sp>
        <p:nvSpPr>
          <p:cNvPr id="628" name="Прямоугольник"/>
          <p:cNvSpPr/>
          <p:nvPr/>
        </p:nvSpPr>
        <p:spPr>
          <a:xfrm>
            <a:off x="15689411" y="7098907"/>
            <a:ext cx="5382441" cy="4264058"/>
          </a:xfrm>
          <a:prstGeom prst="rect">
            <a:avLst/>
          </a:prstGeom>
          <a:ln w="25400">
            <a:solidFill>
              <a:srgbClr val="697593"/>
            </a:solidFill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629" name="www.nostroy.ru"/>
          <p:cNvSpPr txBox="1"/>
          <p:nvPr/>
        </p:nvSpPr>
        <p:spPr>
          <a:xfrm>
            <a:off x="16028671" y="10266926"/>
            <a:ext cx="4999174" cy="434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0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otham Pro Light Regular"/>
                <a:ea typeface="Gotham Pro Light Regular"/>
                <a:cs typeface="Gotham Pro Light Regular"/>
                <a:sym typeface="Gotham Pro Light Regular"/>
                <a:hlinkClick r:id=""/>
              </a:defRPr>
            </a:lvl1pPr>
          </a:lstStyle>
          <a:p>
            <a:r>
              <a:rPr>
                <a:hlinkClick r:id="rId6"/>
              </a:rPr>
              <a:t>www.nostroy.ru</a:t>
            </a:r>
          </a:p>
        </p:txBody>
      </p:sp>
      <p:pic>
        <p:nvPicPr>
          <p:cNvPr id="630" name="image49.png" descr="image49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956786" y="7439910"/>
            <a:ext cx="971561" cy="9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1" name="image50.png" descr="image50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925022" y="2415954"/>
            <a:ext cx="1136691" cy="1136018"/>
          </a:xfrm>
          <a:prstGeom prst="rect">
            <a:avLst/>
          </a:prstGeom>
          <a:ln w="12700">
            <a:miter lim="400000"/>
          </a:ln>
        </p:spPr>
      </p:pic>
      <p:pic>
        <p:nvPicPr>
          <p:cNvPr id="632" name="image51.png" descr="image51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16065475" y="2426429"/>
            <a:ext cx="583196" cy="97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3" name="image52.png" descr="image52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6024798" y="7482175"/>
            <a:ext cx="1136691" cy="861635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39"/>
          <p:cNvSpPr/>
          <p:nvPr/>
        </p:nvSpPr>
        <p:spPr>
          <a:xfrm>
            <a:off x="23242815" y="12496178"/>
            <a:ext cx="743788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en-US" smtClean="0">
                <a:solidFill>
                  <a:srgbClr val="002060"/>
                </a:solidFill>
              </a:rPr>
              <a:t>10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7001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1984074" y="1362542"/>
            <a:ext cx="17909988" cy="9937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600" dirty="0" smtClean="0">
                <a:solidFill>
                  <a:schemeClr val="bg1"/>
                </a:solidFill>
              </a:rPr>
              <a:t>Показатели на 2019 год пока не достигнуты</a:t>
            </a:r>
            <a:endParaRPr lang="ru-RU" sz="46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2691318087"/>
              </p:ext>
            </p:extLst>
          </p:nvPr>
        </p:nvGraphicFramePr>
        <p:xfrm>
          <a:off x="1" y="3007893"/>
          <a:ext cx="8012304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83574878"/>
              </p:ext>
            </p:extLst>
          </p:nvPr>
        </p:nvGraphicFramePr>
        <p:xfrm>
          <a:off x="16668750" y="3007893"/>
          <a:ext cx="7887870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747386589"/>
              </p:ext>
            </p:extLst>
          </p:nvPr>
        </p:nvGraphicFramePr>
        <p:xfrm>
          <a:off x="7467" y="8079212"/>
          <a:ext cx="8004837" cy="5354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5" name="Диаграмма 14"/>
          <p:cNvGraphicFramePr/>
          <p:nvPr>
            <p:extLst/>
          </p:nvPr>
        </p:nvGraphicFramePr>
        <p:xfrm>
          <a:off x="8012304" y="8079213"/>
          <a:ext cx="8648979" cy="535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310524936"/>
              </p:ext>
            </p:extLst>
          </p:nvPr>
        </p:nvGraphicFramePr>
        <p:xfrm>
          <a:off x="16668750" y="8079214"/>
          <a:ext cx="7887870" cy="5354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000301521"/>
              </p:ext>
            </p:extLst>
          </p:nvPr>
        </p:nvGraphicFramePr>
        <p:xfrm>
          <a:off x="8012304" y="3010008"/>
          <a:ext cx="8483826" cy="5071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21" name="Овал 20"/>
          <p:cNvSpPr/>
          <p:nvPr/>
        </p:nvSpPr>
        <p:spPr>
          <a:xfrm>
            <a:off x="14601836" y="9550416"/>
            <a:ext cx="323994" cy="323994"/>
          </a:xfrm>
          <a:prstGeom prst="ellipse">
            <a:avLst/>
          </a:prstGeom>
          <a:solidFill>
            <a:srgbClr val="DA3221"/>
          </a:solidFill>
          <a:ln w="25400" cap="flat">
            <a:solidFill>
              <a:srgbClr val="DA322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78033" y="9090940"/>
            <a:ext cx="1371600" cy="5135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rgbClr val="C00000"/>
                </a:solidFill>
              </a:rPr>
              <a:t>1 млн.</a:t>
            </a:r>
            <a:endParaRPr kumimoji="0" lang="ru-RU" sz="2400" b="1" i="0" u="none" strike="noStrike" cap="none" spc="0" normalizeH="0" baseline="0" dirty="0">
              <a:ln>
                <a:noFill/>
              </a:ln>
              <a:solidFill>
                <a:srgbClr val="C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65794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5003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900875"/>
            <a:ext cx="17212586" cy="191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800" dirty="0" smtClean="0">
                <a:solidFill>
                  <a:schemeClr val="bg1"/>
                </a:solidFill>
              </a:rPr>
              <a:t>После 1 июля 2018 года застройщики получают крайне мало разрешений на строительство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28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en-US" dirty="0">
                <a:solidFill>
                  <a:srgbClr val="002060"/>
                </a:solidFill>
              </a:rPr>
              <a:t>3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2418" y="3241851"/>
            <a:ext cx="24311113" cy="7290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800" b="0" i="0" u="none" strike="noStrike" cap="none" spc="0" normalizeH="0" baseline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Calibri (Основной текст)"/>
                <a:sym typeface="Helvetica"/>
              </a:rPr>
              <a:t>Распределение строящихся и</a:t>
            </a:r>
            <a:r>
              <a:rPr kumimoji="0" lang="ru-RU" sz="3800" b="0" i="0" u="none" strike="noStrike" cap="none" spc="0" normalizeH="0" dirty="0" smtClean="0">
                <a:ln>
                  <a:noFill/>
                </a:ln>
                <a:solidFill>
                  <a:srgbClr val="DA3221"/>
                </a:solidFill>
                <a:effectLst/>
                <a:uFillTx/>
                <a:latin typeface="Calibri (Основной текст)"/>
                <a:sym typeface="Helvetica"/>
              </a:rPr>
              <a:t> сданных МКД по месяцу выдачи разрешения на строительство, млн. кв. м.</a:t>
            </a:r>
            <a:endParaRPr kumimoji="0" lang="ru-RU" sz="3800" b="0" i="0" u="none" strike="noStrike" cap="none" spc="0" normalizeH="0" baseline="0" dirty="0">
              <a:ln>
                <a:noFill/>
              </a:ln>
              <a:solidFill>
                <a:srgbClr val="DA3221"/>
              </a:solidFill>
              <a:effectLst/>
              <a:uFillTx/>
              <a:latin typeface="Calibri (Основной текст)"/>
              <a:sym typeface="Helvetica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43" y="4326668"/>
            <a:ext cx="22100473" cy="86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78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1325607"/>
            <a:ext cx="17212586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 smtClean="0">
                <a:solidFill>
                  <a:schemeClr val="bg1"/>
                </a:solidFill>
              </a:rPr>
              <a:t>Банкротства застройщиков – рост продолжается</a:t>
            </a:r>
            <a:endParaRPr lang="ru-RU" sz="5000" dirty="0">
              <a:solidFill>
                <a:schemeClr val="bg1"/>
              </a:solidFill>
            </a:endParaRPr>
          </a:p>
        </p:txBody>
      </p:sp>
      <p:sp>
        <p:nvSpPr>
          <p:cNvPr id="28" name="Shape 139"/>
          <p:cNvSpPr/>
          <p:nvPr/>
        </p:nvSpPr>
        <p:spPr>
          <a:xfrm>
            <a:off x="23242815" y="12460528"/>
            <a:ext cx="444027" cy="9198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4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557174864"/>
              </p:ext>
            </p:extLst>
          </p:nvPr>
        </p:nvGraphicFramePr>
        <p:xfrm>
          <a:off x="432605" y="3214071"/>
          <a:ext cx="23421307" cy="98330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32605" y="13047075"/>
            <a:ext cx="8289223" cy="4828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5" tIns="71435" rIns="71435" bIns="71435" numCol="1" spcCol="38100" rtlCol="0" anchor="ctr">
            <a:spAutoFit/>
          </a:bodyPr>
          <a:lstStyle/>
          <a:p>
            <a:pPr marL="0" marR="0" indent="0" algn="ctr" defTabSz="821529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* По объектам с известными характеристиками площади</a:t>
            </a:r>
            <a:endParaRPr kumimoji="0" lang="ru-RU" sz="2200" b="0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2605" y="13070684"/>
            <a:ext cx="8578045" cy="0"/>
          </a:xfrm>
          <a:prstGeom prst="line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617207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-952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16074900" y="9690295"/>
            <a:ext cx="8299575" cy="191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Информация на 29.08.2019, полученная от 755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ru-RU" sz="2400" i="1" dirty="0" smtClean="0">
                <a:solidFill>
                  <a:srgbClr val="002060"/>
                </a:solidFill>
              </a:rPr>
              <a:t>из 3248 застройщиков, </a:t>
            </a:r>
          </a:p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строящих 38,3 млн. кв. м. жилья, что составляет 28,2 % от текущего объема строительства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15" name="Shape 183"/>
          <p:cNvSpPr/>
          <p:nvPr/>
        </p:nvSpPr>
        <p:spPr>
          <a:xfrm>
            <a:off x="2251070" y="1325607"/>
            <a:ext cx="17642991" cy="106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000" dirty="0">
                <a:solidFill>
                  <a:schemeClr val="bg1"/>
                </a:solidFill>
              </a:rPr>
              <a:t>Способ финансирования достройки дома после 1.07.2019</a:t>
            </a:r>
          </a:p>
        </p:txBody>
      </p:sp>
      <p:sp>
        <p:nvSpPr>
          <p:cNvPr id="9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5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/>
          <p:nvPr>
            <p:extLst>
              <p:ext uri="{D42A27DB-BD31-4B8C-83A1-F6EECF244321}">
                <p14:modId xmlns:p14="http://schemas.microsoft.com/office/powerpoint/2010/main" val="7083562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2886075"/>
            <a:ext cx="16065375" cy="7589235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1" name="Рисунок 10"/>
          <p:cNvPicPr/>
          <p:nvPr>
            <p:extLst>
              <p:ext uri="{D42A27DB-BD31-4B8C-83A1-F6EECF244321}">
                <p14:modId xmlns:p14="http://schemas.microsoft.com/office/powerpoint/2010/main" val="366793994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6065375" y="2871528"/>
            <a:ext cx="8309100" cy="4357250"/>
          </a:xfrm>
          <a:prstGeom prst="rect">
            <a:avLst/>
          </a:prstGeom>
        </p:spPr>
      </p:pic>
      <p:pic>
        <p:nvPicPr>
          <p:cNvPr id="13" name="Рисунок 12"/>
          <p:cNvPicPr/>
          <p:nvPr>
            <p:extLst>
              <p:ext uri="{D42A27DB-BD31-4B8C-83A1-F6EECF244321}">
                <p14:modId xmlns:p14="http://schemas.microsoft.com/office/powerpoint/2010/main" val="32638489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0" y="10475311"/>
            <a:ext cx="16065375" cy="3240690"/>
          </a:xfrm>
          <a:prstGeom prst="rect">
            <a:avLst/>
          </a:prstGeom>
        </p:spPr>
      </p:pic>
      <p:pic>
        <p:nvPicPr>
          <p:cNvPr id="14" name="Рисунок 13"/>
          <p:cNvPicPr/>
          <p:nvPr>
            <p:extLst>
              <p:ext uri="{D42A27DB-BD31-4B8C-83A1-F6EECF244321}">
                <p14:modId xmlns:p14="http://schemas.microsoft.com/office/powerpoint/2010/main" val="368400661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065375" y="7228778"/>
            <a:ext cx="8309100" cy="239765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623300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5003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900875"/>
            <a:ext cx="17212586" cy="191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Способ финансирования достройки дома после </a:t>
            </a:r>
            <a:r>
              <a:rPr lang="ru-RU" sz="4800" dirty="0" smtClean="0">
                <a:solidFill>
                  <a:schemeClr val="bg1"/>
                </a:solidFill>
              </a:rPr>
              <a:t>1.07.2019</a:t>
            </a:r>
            <a:r>
              <a:rPr lang="ru-RU" sz="4800" dirty="0">
                <a:solidFill>
                  <a:schemeClr val="bg1"/>
                </a:solidFill>
              </a:rPr>
              <a:t>:</a:t>
            </a:r>
          </a:p>
          <a:p>
            <a:r>
              <a:rPr lang="ru-RU" sz="4800" dirty="0">
                <a:solidFill>
                  <a:schemeClr val="bg1"/>
                </a:solidFill>
              </a:rPr>
              <a:t>территориальное распределение</a:t>
            </a:r>
          </a:p>
        </p:txBody>
      </p:sp>
      <p:sp>
        <p:nvSpPr>
          <p:cNvPr id="28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8</a:t>
            </a:r>
            <a:endParaRPr dirty="0">
              <a:solidFill>
                <a:srgbClr val="00206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39914" y="2886074"/>
            <a:ext cx="24344085" cy="10829925"/>
          </a:xfrm>
          <a:prstGeom prst="rect">
            <a:avLst/>
          </a:prstGeom>
        </p:spPr>
      </p:pic>
      <p:sp>
        <p:nvSpPr>
          <p:cNvPr id="9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en-US" dirty="0" smtClean="0">
                <a:solidFill>
                  <a:srgbClr val="002060"/>
                </a:solidFill>
              </a:rPr>
              <a:t>6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091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5003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002060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900875"/>
            <a:ext cx="17212586" cy="19170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4800" dirty="0">
                <a:solidFill>
                  <a:schemeClr val="bg1"/>
                </a:solidFill>
              </a:rPr>
              <a:t>Способ финансирования достройки дома после 1.07.2019:</a:t>
            </a:r>
          </a:p>
          <a:p>
            <a:r>
              <a:rPr lang="ru-RU" sz="4800" dirty="0">
                <a:solidFill>
                  <a:schemeClr val="bg1"/>
                </a:solidFill>
              </a:rPr>
              <a:t>территориальное распределение: </a:t>
            </a:r>
            <a:r>
              <a:rPr lang="ru-RU" sz="4800" dirty="0" smtClean="0">
                <a:solidFill>
                  <a:schemeClr val="bg1"/>
                </a:solidFill>
              </a:rPr>
              <a:t>СЗФО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77" y="1404442"/>
            <a:ext cx="909926" cy="909926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>
            <p:extLst/>
          </p:nvPr>
        </p:nvPicPr>
        <p:blipFill>
          <a:blip r:embed="rId6"/>
          <a:stretch>
            <a:fillRect/>
          </a:stretch>
        </p:blipFill>
        <p:spPr>
          <a:xfrm>
            <a:off x="0" y="2886075"/>
            <a:ext cx="24384000" cy="10829925"/>
          </a:xfrm>
          <a:prstGeom prst="rect">
            <a:avLst/>
          </a:prstGeom>
        </p:spPr>
      </p:pic>
      <p:sp>
        <p:nvSpPr>
          <p:cNvPr id="12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7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5732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827012"/>
            <a:ext cx="17212586" cy="2064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 smtClean="0">
                <a:solidFill>
                  <a:schemeClr val="bg1"/>
                </a:solidFill>
              </a:rPr>
              <a:t>Меры по увеличению доступности проектного финансирования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60" name="Shape 158"/>
          <p:cNvSpPr/>
          <p:nvPr/>
        </p:nvSpPr>
        <p:spPr>
          <a:xfrm>
            <a:off x="337931" y="2916654"/>
            <a:ext cx="23665070" cy="11547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defRPr sz="2000">
                <a:solidFill>
                  <a:srgbClr val="697593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marL="914400" indent="-914400">
              <a:spcAft>
                <a:spcPts val="1800"/>
              </a:spcAft>
              <a:buFont typeface="+mj-lt"/>
              <a:buAutoNum type="arabicPeriod"/>
            </a:pPr>
            <a:r>
              <a:rPr lang="ru-RU" sz="4000" b="1" dirty="0" smtClean="0"/>
              <a:t>Принять меры по увеличению финансовой устойчивости застройщиков и урегулированию взаимоотношений с банками. </a:t>
            </a:r>
          </a:p>
          <a:p>
            <a:pPr marL="1476000" indent="-9144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4000" dirty="0"/>
              <a:t>Запрет на капитализацию процентной ставки.</a:t>
            </a:r>
          </a:p>
          <a:p>
            <a:pPr marL="1476000" indent="-9144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4000" dirty="0"/>
              <a:t>Установление предельного числа банковских </a:t>
            </a:r>
            <a:r>
              <a:rPr lang="ru-RU" sz="4000" dirty="0" smtClean="0"/>
              <a:t>комиссий и плат.</a:t>
            </a:r>
            <a:endParaRPr lang="ru-RU" sz="4000" dirty="0"/>
          </a:p>
          <a:p>
            <a:pPr marL="1476000" indent="-9144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4000" dirty="0"/>
              <a:t>Установление запрета на увеличение ставки проектного финансирования в ходе строительства.</a:t>
            </a:r>
          </a:p>
          <a:p>
            <a:pPr marL="1476000" indent="-9144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4000" dirty="0"/>
              <a:t>Предоставление возможности зачета встречных однородных требований.</a:t>
            </a:r>
          </a:p>
          <a:p>
            <a:pPr marL="1476000" indent="-914400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ru-RU" sz="4000" dirty="0"/>
              <a:t>Внедрение механизма выкупа </a:t>
            </a:r>
            <a:r>
              <a:rPr lang="ru-RU" sz="4000" dirty="0" smtClean="0"/>
              <a:t>инфраструктурных объектов, </a:t>
            </a:r>
            <a:r>
              <a:rPr lang="ru-RU" sz="4000" dirty="0"/>
              <a:t>а также предоставление проектного финансирования на строительство таких объектов по 0 ставке</a:t>
            </a:r>
            <a:r>
              <a:rPr lang="ru-RU" sz="4000" dirty="0" smtClean="0"/>
              <a:t>.</a:t>
            </a:r>
            <a:endParaRPr lang="en-US" sz="4000" b="1" dirty="0" smtClean="0"/>
          </a:p>
          <a:p>
            <a:pPr marL="914400" indent="-914400">
              <a:spcAft>
                <a:spcPts val="1800"/>
              </a:spcAft>
              <a:buFont typeface="+mj-lt"/>
              <a:buAutoNum type="arabicPeriod" startAt="2"/>
            </a:pPr>
            <a:r>
              <a:rPr lang="ru-RU" sz="4000" b="1" dirty="0" smtClean="0"/>
              <a:t>Внести изменения в налоговое законодательство в целях снижение </a:t>
            </a:r>
            <a:r>
              <a:rPr lang="ru-RU" sz="4000" b="1" dirty="0"/>
              <a:t>налогового бремени и </a:t>
            </a:r>
            <a:r>
              <a:rPr lang="ru-RU" sz="4000" b="1" dirty="0" smtClean="0"/>
              <a:t>совершенствования </a:t>
            </a:r>
            <a:r>
              <a:rPr lang="ru-RU" sz="4000" b="1" dirty="0"/>
              <a:t>налогового учета.</a:t>
            </a:r>
            <a:endParaRPr lang="ru-RU" sz="4000" dirty="0"/>
          </a:p>
          <a:p>
            <a:pPr marL="914400" indent="-914400">
              <a:spcAft>
                <a:spcPts val="1800"/>
              </a:spcAft>
              <a:buFont typeface="+mj-lt"/>
              <a:buAutoNum type="arabicPeriod" startAt="2"/>
            </a:pPr>
            <a:r>
              <a:rPr lang="ru-RU" sz="4000" b="1" dirty="0" smtClean="0"/>
              <a:t>Принять меры по развитию института гарантирования ДОМ.РФ.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 startAt="2"/>
            </a:pPr>
            <a:r>
              <a:rPr lang="ru-RU" sz="4000" b="1" dirty="0" smtClean="0"/>
              <a:t>Отменить </a:t>
            </a:r>
            <a:r>
              <a:rPr lang="ru-RU" sz="4000" b="1" dirty="0"/>
              <a:t>избыточные </a:t>
            </a:r>
            <a:r>
              <a:rPr lang="ru-RU" sz="4000" b="1" dirty="0" smtClean="0"/>
              <a:t>требования в отношении застройщиков, перешедших на механизм </a:t>
            </a:r>
            <a:r>
              <a:rPr lang="ru-RU" sz="4000" b="1" dirty="0" err="1" smtClean="0"/>
              <a:t>эскроу</a:t>
            </a:r>
            <a:r>
              <a:rPr lang="ru-RU" sz="4000" b="1" dirty="0" smtClean="0"/>
              <a:t>-счетов.</a:t>
            </a:r>
          </a:p>
          <a:p>
            <a:pPr marL="914400" indent="-914400">
              <a:spcAft>
                <a:spcPts val="1800"/>
              </a:spcAft>
              <a:buFont typeface="+mj-lt"/>
              <a:buAutoNum type="arabicPeriod" startAt="2"/>
            </a:pPr>
            <a:endParaRPr lang="ru-RU" sz="4600" dirty="0" smtClean="0">
              <a:solidFill>
                <a:srgbClr val="002060"/>
              </a:solidFill>
            </a:endParaRPr>
          </a:p>
        </p:txBody>
      </p:sp>
      <p:sp>
        <p:nvSpPr>
          <p:cNvPr id="28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 smtClean="0">
                <a:solidFill>
                  <a:srgbClr val="002060"/>
                </a:solidFill>
              </a:rPr>
              <a:t>8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74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16.jpeg" descr="image16.jpeg"/>
          <p:cNvPicPr>
            <a:picLocks noChangeAspect="1"/>
          </p:cNvPicPr>
          <p:nvPr/>
        </p:nvPicPr>
        <p:blipFill>
          <a:blip r:embed="rId3">
            <a:alphaModFix amt="25175"/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age1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2249716" y="611412"/>
            <a:ext cx="1389600" cy="991808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hape 173"/>
          <p:cNvSpPr/>
          <p:nvPr/>
        </p:nvSpPr>
        <p:spPr>
          <a:xfrm>
            <a:off x="-9525" y="752820"/>
            <a:ext cx="19903587" cy="2133255"/>
          </a:xfrm>
          <a:prstGeom prst="rect">
            <a:avLst/>
          </a:prstGeom>
          <a:solidFill>
            <a:srgbClr val="DA3221"/>
          </a:solidFill>
          <a:ln w="12700">
            <a:miter lim="400000"/>
          </a:ln>
        </p:spPr>
        <p:txBody>
          <a:bodyPr lIns="71435" tIns="71435" rIns="71435" bIns="71435" anchor="ctr"/>
          <a:lstStyle/>
          <a:p>
            <a:pPr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20" name="Shape 183"/>
          <p:cNvSpPr/>
          <p:nvPr/>
        </p:nvSpPr>
        <p:spPr>
          <a:xfrm>
            <a:off x="2251071" y="1351289"/>
            <a:ext cx="17212586" cy="1016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lnSpc>
                <a:spcPct val="120000"/>
              </a:lnSpc>
              <a:defRPr sz="2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sz="5200" dirty="0" smtClean="0">
                <a:solidFill>
                  <a:schemeClr val="bg1"/>
                </a:solidFill>
              </a:rPr>
              <a:t>Меры по поддержке строительной отрасли</a:t>
            </a:r>
            <a:endParaRPr lang="ru-RU" sz="5200" dirty="0">
              <a:solidFill>
                <a:schemeClr val="bg1"/>
              </a:solidFill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6" y="1273597"/>
            <a:ext cx="1031830" cy="1031830"/>
          </a:xfrm>
          <a:prstGeom prst="rect">
            <a:avLst/>
          </a:prstGeom>
        </p:spPr>
      </p:pic>
      <p:sp>
        <p:nvSpPr>
          <p:cNvPr id="60" name="Shape 158"/>
          <p:cNvSpPr/>
          <p:nvPr/>
        </p:nvSpPr>
        <p:spPr>
          <a:xfrm>
            <a:off x="653144" y="2906695"/>
            <a:ext cx="23419430" cy="9008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71435" tIns="71435" rIns="71435" bIns="71435" anchor="ctr">
            <a:spAutoFit/>
          </a:bodyPr>
          <a:lstStyle>
            <a:lvl1pPr algn="l" defTabSz="914400">
              <a:defRPr sz="2000">
                <a:solidFill>
                  <a:srgbClr val="697593"/>
                </a:solidFill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 smtClean="0"/>
              <a:t>Увеличение объемов строительства жилищного фонда социального использования и арендного жилья.</a:t>
            </a:r>
            <a:endParaRPr lang="ru-RU" sz="4800" dirty="0"/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 smtClean="0"/>
              <a:t>Защита малого и среднего предпринимательства в строительной сфере</a:t>
            </a:r>
            <a:r>
              <a:rPr lang="ru-RU" sz="4800" dirty="0" smtClean="0"/>
              <a:t>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 smtClean="0"/>
              <a:t>Проведение индексации сметных нормативов.</a:t>
            </a:r>
            <a:endParaRPr lang="ru-RU" sz="4800" b="1" dirty="0"/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 smtClean="0"/>
              <a:t>Развитие </a:t>
            </a:r>
            <a:r>
              <a:rPr lang="ru-RU" sz="4800" b="1" dirty="0"/>
              <a:t>индустрии строительных </a:t>
            </a:r>
            <a:r>
              <a:rPr lang="ru-RU" sz="4800" b="1" dirty="0" smtClean="0"/>
              <a:t>материалов и проектов индустриального домостроения.</a:t>
            </a:r>
            <a:endParaRPr lang="ru-RU" sz="4800" dirty="0" smtClean="0"/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 smtClean="0"/>
              <a:t>Обеспечение жилищного строительства земельными ресурсами.</a:t>
            </a:r>
          </a:p>
          <a:p>
            <a:pPr marL="685800" indent="-6858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4800" b="1" dirty="0" smtClean="0"/>
              <a:t>Снижение расходов по подключению к инженерным сетям.</a:t>
            </a:r>
            <a:endParaRPr lang="ru-RU" sz="4800" b="1" dirty="0"/>
          </a:p>
        </p:txBody>
      </p:sp>
      <p:sp>
        <p:nvSpPr>
          <p:cNvPr id="28" name="Shape 139"/>
          <p:cNvSpPr/>
          <p:nvPr/>
        </p:nvSpPr>
        <p:spPr>
          <a:xfrm>
            <a:off x="23242815" y="12496178"/>
            <a:ext cx="444027" cy="84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435" tIns="71435" rIns="71435" bIns="71435" anchor="ctr">
            <a:spAutoFit/>
          </a:bodyPr>
          <a:lstStyle>
            <a:lvl1pPr algn="l">
              <a:lnSpc>
                <a:spcPct val="120000"/>
              </a:lnSpc>
              <a:defRPr sz="4200">
                <a:latin typeface="Gotham Pro Light Regular"/>
                <a:ea typeface="Gotham Pro Light Regular"/>
                <a:cs typeface="Gotham Pro Light Regular"/>
                <a:sym typeface="Gotham Pro Light Regular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9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472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508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5" tIns="71435" rIns="71435" bIns="71435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27366</TotalTime>
  <Words>413</Words>
  <Application>Microsoft Office PowerPoint</Application>
  <PresentationFormat>Произвольный</PresentationFormat>
  <Paragraphs>66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Calibri (Основной текст)</vt:lpstr>
      <vt:lpstr>Gotham Pro</vt:lpstr>
      <vt:lpstr>Gotham Pro Light Regular</vt:lpstr>
      <vt:lpstr>Helvetica</vt:lpstr>
      <vt:lpstr>Helvetica Light</vt:lpstr>
      <vt:lpstr>Helvetica Neue</vt:lpstr>
      <vt:lpstr>Wingdings</vt:lpstr>
      <vt:lpstr>White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Барми А.А.</dc:creator>
  <cp:lastModifiedBy>Мелентьева Ольга Михайловна</cp:lastModifiedBy>
  <cp:revision>469</cp:revision>
  <cp:lastPrinted>2019-09-24T12:46:02Z</cp:lastPrinted>
  <dcterms:modified xsi:type="dcterms:W3CDTF">2019-10-07T17:42:21Z</dcterms:modified>
</cp:coreProperties>
</file>